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7" r:id="rId6"/>
    <p:sldId id="268" r:id="rId7"/>
    <p:sldId id="259" r:id="rId8"/>
    <p:sldId id="258" r:id="rId9"/>
    <p:sldId id="263" r:id="rId10"/>
    <p:sldId id="260" r:id="rId11"/>
    <p:sldId id="26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3" autoAdjust="0"/>
    <p:restoredTop sz="94660"/>
  </p:normalViewPr>
  <p:slideViewPr>
    <p:cSldViewPr>
      <p:cViewPr varScale="1">
        <p:scale>
          <a:sx n="74" d="100"/>
          <a:sy n="74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9.1.2012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vcell.ndsu.nodak.edu/animations/transcription/movie-flash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cell.ndsu.nodak.edu/animations/translation/movie-flash.htm" TargetMode="External"/><Relationship Id="rId2" Type="http://schemas.openxmlformats.org/officeDocument/2006/relationships/hyperlink" Target="http://vcell.ndsu.nodak.edu/animations/transcription/movie-flash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41_Ne5mS2ls" TargetMode="External"/><Relationship Id="rId4" Type="http://schemas.openxmlformats.org/officeDocument/2006/relationships/hyperlink" Target="http://learn.genetics.utah.edu/content/begin/dna/transcrib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st\Desktop\CUNI\Didaktika biochemie\obr\dna_1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47864" y="764704"/>
            <a:ext cx="5396136" cy="720080"/>
          </a:xfrm>
        </p:spPr>
        <p:txBody>
          <a:bodyPr>
            <a:noAutofit/>
          </a:bodyPr>
          <a:lstStyle/>
          <a:p>
            <a:r>
              <a:rPr lang="sk-SK" sz="7000" b="1" dirty="0" smtClean="0">
                <a:solidFill>
                  <a:schemeClr val="bg1"/>
                </a:solidFill>
              </a:rPr>
              <a:t>TRANSKRIPCE</a:t>
            </a:r>
            <a:endParaRPr lang="sk-SK" sz="70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5157192"/>
            <a:ext cx="451828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7000" b="1" dirty="0" smtClean="0">
                <a:solidFill>
                  <a:schemeClr val="bg1"/>
                </a:solidFill>
              </a:rPr>
              <a:t>TRANSLACE</a:t>
            </a:r>
            <a:endParaRPr lang="sk-SK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5517232"/>
            <a:ext cx="8172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Takové</a:t>
            </a:r>
            <a:r>
              <a:rPr lang="sk-SK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je </a:t>
            </a:r>
            <a:r>
              <a:rPr lang="sk-SK" sz="2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podle</a:t>
            </a:r>
            <a:r>
              <a:rPr lang="sk-SK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</a:t>
            </a:r>
            <a:r>
              <a:rPr lang="sk-SK" sz="2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mě</a:t>
            </a:r>
            <a:r>
              <a:rPr lang="sk-SK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postavení i toho </a:t>
            </a:r>
          </a:p>
          <a:p>
            <a:pPr algn="ctr"/>
            <a:r>
              <a:rPr lang="sk-SK" sz="2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nejinteligentnějšího</a:t>
            </a:r>
            <a:r>
              <a:rPr lang="sk-SK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</a:t>
            </a:r>
            <a:r>
              <a:rPr lang="sk-SK" sz="2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člověka</a:t>
            </a:r>
            <a:r>
              <a:rPr lang="sk-SK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</a:t>
            </a:r>
            <a:r>
              <a:rPr lang="sk-SK" sz="2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vůči</a:t>
            </a:r>
            <a:r>
              <a:rPr lang="sk-SK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</a:t>
            </a:r>
          </a:p>
          <a:p>
            <a:pPr algn="ctr"/>
            <a:r>
              <a:rPr lang="sk-SK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Bohu.</a:t>
            </a:r>
          </a:p>
        </p:txBody>
      </p:sp>
      <p:sp>
        <p:nvSpPr>
          <p:cNvPr id="6" name="Obdélník 5"/>
          <p:cNvSpPr/>
          <p:nvPr/>
        </p:nvSpPr>
        <p:spPr>
          <a:xfrm>
            <a:off x="5724128" y="5085184"/>
            <a:ext cx="167295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900" b="1" dirty="0" smtClean="0">
                <a:solidFill>
                  <a:srgbClr val="C00000"/>
                </a:solidFill>
              </a:rPr>
              <a:t>Albert Einstein</a:t>
            </a:r>
            <a:endParaRPr lang="sk-SK" sz="1900" b="1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188640"/>
            <a:ext cx="53285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Jsme</a:t>
            </a:r>
            <a:r>
              <a:rPr lang="sk-SK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</a:t>
            </a:r>
            <a:r>
              <a:rPr lang="sk-SK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jako</a:t>
            </a:r>
            <a:r>
              <a:rPr lang="sk-SK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malé </a:t>
            </a:r>
            <a:r>
              <a:rPr lang="sk-SK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dítě</a:t>
            </a:r>
            <a:r>
              <a:rPr lang="sk-SK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, </a:t>
            </a:r>
            <a:r>
              <a:rPr lang="sk-SK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vcházející</a:t>
            </a:r>
            <a:r>
              <a:rPr lang="sk-SK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do obrovské </a:t>
            </a:r>
            <a:r>
              <a:rPr lang="sk-SK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knihovny</a:t>
            </a:r>
            <a:r>
              <a:rPr lang="sk-SK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, </a:t>
            </a:r>
            <a:r>
              <a:rPr lang="sk-SK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přeplněné</a:t>
            </a:r>
            <a:r>
              <a:rPr lang="sk-SK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knihami.</a:t>
            </a:r>
          </a:p>
          <a:p>
            <a:pPr algn="ctr"/>
            <a:r>
              <a:rPr lang="sk-SK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Ví</a:t>
            </a:r>
            <a:r>
              <a:rPr lang="sk-SK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, že </a:t>
            </a:r>
            <a:r>
              <a:rPr lang="sk-SK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někdo</a:t>
            </a:r>
            <a:r>
              <a:rPr lang="sk-SK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musel ty knihy </a:t>
            </a:r>
            <a:r>
              <a:rPr lang="sk-SK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napsat</a:t>
            </a:r>
            <a:r>
              <a:rPr lang="sk-SK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, </a:t>
            </a:r>
          </a:p>
          <a:p>
            <a:pPr algn="ctr"/>
            <a:r>
              <a:rPr lang="sk-SK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ale </a:t>
            </a:r>
            <a:r>
              <a:rPr lang="sk-SK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neví</a:t>
            </a:r>
            <a:r>
              <a:rPr lang="sk-SK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, jak.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4572000" y="1412776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Matně</a:t>
            </a:r>
            <a:r>
              <a:rPr lang="sk-SK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tuší </a:t>
            </a:r>
            <a:r>
              <a:rPr lang="sk-SK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jakýsi</a:t>
            </a:r>
            <a:r>
              <a:rPr lang="sk-SK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</a:t>
            </a:r>
            <a:r>
              <a:rPr lang="sk-SK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nadpřirozený</a:t>
            </a:r>
            <a:r>
              <a:rPr lang="sk-SK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</a:t>
            </a:r>
            <a:r>
              <a:rPr lang="sk-SK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pořádek</a:t>
            </a:r>
            <a:r>
              <a:rPr lang="sk-SK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v tom, jak </a:t>
            </a:r>
            <a:r>
              <a:rPr lang="sk-SK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jsou</a:t>
            </a:r>
            <a:r>
              <a:rPr lang="sk-SK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knihy </a:t>
            </a:r>
            <a:r>
              <a:rPr lang="sk-SK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uspořádané</a:t>
            </a:r>
            <a:r>
              <a:rPr lang="sk-SK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, ale </a:t>
            </a:r>
            <a:r>
              <a:rPr lang="sk-SK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nic</a:t>
            </a:r>
            <a:r>
              <a:rPr lang="sk-SK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o </a:t>
            </a:r>
            <a:r>
              <a:rPr lang="sk-SK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něm</a:t>
            </a:r>
            <a:r>
              <a:rPr lang="sk-SK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</a:t>
            </a:r>
            <a:r>
              <a:rPr lang="sk-SK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neví</a:t>
            </a:r>
            <a:r>
              <a:rPr lang="sk-SK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. </a:t>
            </a:r>
          </a:p>
        </p:txBody>
      </p:sp>
      <p:pic>
        <p:nvPicPr>
          <p:cNvPr id="1027" name="Picture 3" descr="C:\Users\Test\Desktop\einstein1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8025" b="3705"/>
          <a:stretch>
            <a:fillRect/>
          </a:stretch>
        </p:blipFill>
        <p:spPr bwMode="auto">
          <a:xfrm>
            <a:off x="2555776" y="2636912"/>
            <a:ext cx="4392488" cy="2456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est\Desktop\Prezentace\Anorganika\6007568835_f6136af682_b.jpg"/>
          <p:cNvPicPr>
            <a:picLocks noChangeAspect="1" noChangeArrowheads="1"/>
          </p:cNvPicPr>
          <p:nvPr/>
        </p:nvPicPr>
        <p:blipFill>
          <a:blip r:embed="rId2" cstate="print"/>
          <a:srcRect t="1881" b="170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0" y="2636838"/>
            <a:ext cx="6949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6000" b="1" spc="-15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Učit</a:t>
            </a:r>
            <a:r>
              <a:rPr lang="sk-SK" sz="6000" b="1" spc="-15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sk-SK" sz="6000" b="1" spc="-15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se</a:t>
            </a:r>
            <a:r>
              <a:rPr lang="sk-SK" sz="6000" b="1" spc="-15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, </a:t>
            </a:r>
            <a:r>
              <a:rPr lang="sk-SK" sz="6000" b="1" spc="-15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učit</a:t>
            </a:r>
            <a:r>
              <a:rPr lang="sk-SK" sz="6000" b="1" spc="-15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sk-SK" sz="6000" b="1" spc="-15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se</a:t>
            </a:r>
            <a:r>
              <a:rPr lang="sk-SK" sz="6000" b="1" spc="-15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, </a:t>
            </a:r>
            <a:r>
              <a:rPr lang="sk-SK" sz="6000" b="1" spc="-15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učit</a:t>
            </a:r>
            <a:r>
              <a:rPr lang="sk-SK" sz="6000" b="1" spc="-15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sk-SK" sz="6000" b="1" spc="-15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se</a:t>
            </a:r>
            <a:r>
              <a:rPr lang="sk-SK" sz="6000" b="1" spc="-15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!</a:t>
            </a:r>
            <a:endParaRPr lang="sk-SK" sz="6000" b="1" spc="-150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003800" y="3716338"/>
            <a:ext cx="1509713" cy="554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3000" b="1" spc="-15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V.I. Lenin </a:t>
            </a:r>
          </a:p>
        </p:txBody>
      </p:sp>
      <p:sp>
        <p:nvSpPr>
          <p:cNvPr id="5" name="Obdélník 4"/>
          <p:cNvSpPr/>
          <p:nvPr/>
        </p:nvSpPr>
        <p:spPr>
          <a:xfrm>
            <a:off x="6126163" y="6303963"/>
            <a:ext cx="29967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Děkuji</a:t>
            </a:r>
            <a:r>
              <a:rPr lang="sk-SK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sk-SK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za </a:t>
            </a:r>
            <a:r>
              <a:rPr lang="sk-SK" sz="2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pozornost</a:t>
            </a:r>
            <a:endParaRPr lang="sk-SK" sz="27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st\Desktop\CUNI\Didaktika biochemie\obr\DNA.jpg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815717" y="3934123"/>
            <a:ext cx="3328283" cy="29238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k-SK" sz="110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GEN </a:t>
            </a:r>
          </a:p>
          <a:p>
            <a:pPr algn="ctr"/>
            <a:r>
              <a:rPr lang="sk-SK" sz="3700" b="1" spc="-150" dirty="0" smtClean="0"/>
              <a:t>úsek DNA </a:t>
            </a:r>
            <a:r>
              <a:rPr lang="sk-SK" sz="3700" b="1" spc="-150" dirty="0" err="1" smtClean="0"/>
              <a:t>se</a:t>
            </a:r>
            <a:r>
              <a:rPr lang="sk-SK" sz="3700" b="1" spc="-150" dirty="0" smtClean="0"/>
              <a:t> </a:t>
            </a:r>
          </a:p>
          <a:p>
            <a:pPr algn="ctr"/>
            <a:r>
              <a:rPr lang="sk-SK" sz="3700" b="1" spc="-150" dirty="0" err="1" smtClean="0"/>
              <a:t>specifickou</a:t>
            </a:r>
            <a:r>
              <a:rPr lang="sk-SK" sz="3700" b="1" spc="-150" dirty="0" smtClean="0"/>
              <a:t> </a:t>
            </a:r>
            <a:r>
              <a:rPr lang="sk-SK" sz="3700" b="1" spc="-150" dirty="0" err="1" smtClean="0"/>
              <a:t>funkcí</a:t>
            </a:r>
            <a:endParaRPr lang="sk-SK" sz="3700" b="1" spc="-15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1992" y="188640"/>
            <a:ext cx="466185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6100" b="1" dirty="0" smtClean="0">
                <a:solidFill>
                  <a:srgbClr val="C00000"/>
                </a:solidFill>
              </a:rPr>
              <a:t>TRANSKRIPCE</a:t>
            </a:r>
            <a:endParaRPr lang="sk-SK" sz="6100" b="1" dirty="0" smtClean="0">
              <a:solidFill>
                <a:srgbClr val="C00000"/>
              </a:solidFill>
            </a:endParaRPr>
          </a:p>
          <a:p>
            <a:pPr algn="ctr"/>
            <a:r>
              <a:rPr lang="sk-SK" sz="3700" b="1" dirty="0" err="1" smtClean="0"/>
              <a:t>info</a:t>
            </a:r>
            <a:r>
              <a:rPr lang="sk-SK" sz="3700" b="1" dirty="0" smtClean="0"/>
              <a:t> z DNA      </a:t>
            </a:r>
            <a:r>
              <a:rPr lang="sk-SK" sz="3700" b="1" dirty="0" err="1" smtClean="0"/>
              <a:t>mRNA</a:t>
            </a:r>
            <a:endParaRPr lang="sk-SK" sz="3700" b="1" dirty="0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2627784" y="148478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FFC0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728192"/>
          </a:xfrm>
        </p:spPr>
        <p:txBody>
          <a:bodyPr>
            <a:normAutofit/>
          </a:bodyPr>
          <a:lstStyle/>
          <a:p>
            <a:r>
              <a:rPr lang="cs-CZ" sz="7000" b="1" dirty="0" smtClean="0"/>
              <a:t>VIDEO</a:t>
            </a:r>
            <a:r>
              <a:rPr lang="cs-CZ" sz="3000" u="sng" dirty="0" smtClean="0">
                <a:hlinkClick r:id="rId2"/>
              </a:rPr>
              <a:t/>
            </a:r>
            <a:br>
              <a:rPr lang="cs-CZ" sz="3000" u="sng" dirty="0" smtClean="0">
                <a:hlinkClick r:id="rId2"/>
              </a:rPr>
            </a:br>
            <a:r>
              <a:rPr lang="cs-CZ" sz="2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http://vcell.ndsu.nodak.edu/animations/transcription/movie-flash.htm</a:t>
            </a:r>
            <a:endParaRPr lang="sk-SK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est\Desktop\CUNI\Didaktika biochemie\zkouška\obr\dna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5496" y="0"/>
            <a:ext cx="4670648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4653821" y="476672"/>
            <a:ext cx="438267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4500" b="1" dirty="0" err="1" smtClean="0">
                <a:solidFill>
                  <a:schemeClr val="accent6">
                    <a:lumMod val="75000"/>
                  </a:schemeClr>
                </a:solidFill>
              </a:rPr>
              <a:t>Komplementarita</a:t>
            </a:r>
            <a:endParaRPr lang="sk-SK" sz="45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sk-SK" sz="4500" b="1" dirty="0" err="1" smtClean="0">
                <a:solidFill>
                  <a:schemeClr val="accent6">
                    <a:lumMod val="75000"/>
                  </a:schemeClr>
                </a:solidFill>
              </a:rPr>
              <a:t>párování</a:t>
            </a:r>
            <a:r>
              <a:rPr lang="sk-SK" sz="4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sk-SK" sz="4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825499" y="2451660"/>
            <a:ext cx="1757917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</a:rPr>
              <a:t>DNA</a:t>
            </a:r>
          </a:p>
          <a:p>
            <a:pPr algn="ctr"/>
            <a:endParaRPr lang="sk-SK" sz="2000" b="1" dirty="0" smtClean="0">
              <a:solidFill>
                <a:srgbClr val="C00000"/>
              </a:solidFill>
            </a:endParaRPr>
          </a:p>
          <a:p>
            <a:pPr algn="ctr"/>
            <a:r>
              <a:rPr lang="sk-SK" sz="4000" b="1" dirty="0" err="1" smtClean="0">
                <a:solidFill>
                  <a:prstClr val="black"/>
                </a:solidFill>
              </a:rPr>
              <a:t>Adenin</a:t>
            </a:r>
            <a:endParaRPr lang="sk-SK" sz="4000" b="1" dirty="0" smtClean="0">
              <a:solidFill>
                <a:prstClr val="black"/>
              </a:solidFill>
            </a:endParaRPr>
          </a:p>
          <a:p>
            <a:pPr algn="ctr"/>
            <a:r>
              <a:rPr lang="sk-SK" sz="4000" b="1" dirty="0" err="1" smtClean="0">
                <a:solidFill>
                  <a:prstClr val="black"/>
                </a:solidFill>
              </a:rPr>
              <a:t>Guanin</a:t>
            </a:r>
            <a:endParaRPr lang="sk-SK" sz="4000" b="1" dirty="0" smtClean="0">
              <a:solidFill>
                <a:prstClr val="black"/>
              </a:solidFill>
            </a:endParaRPr>
          </a:p>
          <a:p>
            <a:pPr algn="ctr"/>
            <a:r>
              <a:rPr lang="sk-SK" sz="4000" b="1" dirty="0" err="1" smtClean="0">
                <a:solidFill>
                  <a:prstClr val="black"/>
                </a:solidFill>
              </a:rPr>
              <a:t>Cytosin</a:t>
            </a:r>
            <a:endParaRPr lang="sk-SK" sz="4000" b="1" dirty="0" smtClean="0">
              <a:solidFill>
                <a:prstClr val="black"/>
              </a:solidFill>
            </a:endParaRPr>
          </a:p>
          <a:p>
            <a:pPr algn="ctr"/>
            <a:r>
              <a:rPr lang="sk-SK" sz="4000" b="1" dirty="0" err="1" smtClean="0">
                <a:solidFill>
                  <a:prstClr val="black"/>
                </a:solidFill>
              </a:rPr>
              <a:t>Tymin</a:t>
            </a:r>
            <a:endParaRPr lang="sk-SK" sz="4000" dirty="0"/>
          </a:p>
        </p:txBody>
      </p:sp>
      <p:sp>
        <p:nvSpPr>
          <p:cNvPr id="7" name="Obdélník 6"/>
          <p:cNvSpPr/>
          <p:nvPr/>
        </p:nvSpPr>
        <p:spPr>
          <a:xfrm>
            <a:off x="7110536" y="2430169"/>
            <a:ext cx="1925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4400" b="1" dirty="0" err="1" smtClean="0">
                <a:solidFill>
                  <a:srgbClr val="C00000"/>
                </a:solidFill>
              </a:rPr>
              <a:t>mRNA</a:t>
            </a:r>
            <a:endParaRPr lang="sk-SK" sz="4400" b="1" dirty="0" smtClean="0">
              <a:solidFill>
                <a:srgbClr val="C00000"/>
              </a:solidFill>
            </a:endParaRPr>
          </a:p>
          <a:p>
            <a:pPr lvl="0" algn="ctr"/>
            <a:endParaRPr lang="sk-SK" sz="2000" b="1" dirty="0" smtClean="0">
              <a:solidFill>
                <a:srgbClr val="C00000"/>
              </a:solidFill>
            </a:endParaRPr>
          </a:p>
          <a:p>
            <a:pPr lvl="0" algn="ctr"/>
            <a:r>
              <a:rPr lang="sk-SK" sz="4000" b="1" dirty="0" err="1" smtClean="0">
                <a:solidFill>
                  <a:prstClr val="black"/>
                </a:solidFill>
              </a:rPr>
              <a:t>Uracil</a:t>
            </a:r>
            <a:endParaRPr lang="sk-SK" sz="4000" b="1" dirty="0" smtClean="0">
              <a:solidFill>
                <a:prstClr val="black"/>
              </a:solidFill>
            </a:endParaRPr>
          </a:p>
          <a:p>
            <a:pPr lvl="0" algn="ctr"/>
            <a:r>
              <a:rPr lang="sk-SK" sz="4000" b="1" dirty="0" err="1" smtClean="0">
                <a:solidFill>
                  <a:prstClr val="black"/>
                </a:solidFill>
              </a:rPr>
              <a:t>Cytosin</a:t>
            </a:r>
            <a:endParaRPr lang="sk-SK" sz="4000" b="1" dirty="0" smtClean="0">
              <a:solidFill>
                <a:prstClr val="black"/>
              </a:solidFill>
            </a:endParaRPr>
          </a:p>
          <a:p>
            <a:pPr lvl="0" algn="ctr"/>
            <a:r>
              <a:rPr lang="sk-SK" sz="4000" b="1" dirty="0" err="1" smtClean="0">
                <a:solidFill>
                  <a:prstClr val="black"/>
                </a:solidFill>
              </a:rPr>
              <a:t>Guanin</a:t>
            </a:r>
            <a:endParaRPr lang="sk-SK" sz="4000" b="1" dirty="0" smtClean="0">
              <a:solidFill>
                <a:prstClr val="black"/>
              </a:solidFill>
            </a:endParaRPr>
          </a:p>
          <a:p>
            <a:pPr lvl="0" algn="ctr"/>
            <a:r>
              <a:rPr lang="sk-SK" sz="4000" b="1" dirty="0" err="1" smtClean="0">
                <a:solidFill>
                  <a:prstClr val="black"/>
                </a:solidFill>
              </a:rPr>
              <a:t>Adenin</a:t>
            </a:r>
            <a:endParaRPr lang="sk-SK" sz="4000" dirty="0">
              <a:solidFill>
                <a:prstClr val="black"/>
              </a:solidFill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6876256" y="2636912"/>
            <a:ext cx="0" cy="3312368"/>
          </a:xfrm>
          <a:prstGeom prst="lin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est\Desktop\CUNI\Didaktika biochemie\zkouška\obr\1hdd_setor_4.png"/>
          <p:cNvPicPr>
            <a:picLocks noChangeAspect="1" noChangeArrowheads="1"/>
          </p:cNvPicPr>
          <p:nvPr/>
        </p:nvPicPr>
        <p:blipFill>
          <a:blip r:embed="rId2" cstate="print"/>
          <a:srcRect l="11930" r="8919"/>
          <a:stretch>
            <a:fillRect/>
          </a:stretch>
        </p:blipFill>
        <p:spPr bwMode="auto">
          <a:xfrm>
            <a:off x="-36512" y="1"/>
            <a:ext cx="5112568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752114" y="476672"/>
            <a:ext cx="51419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8000" b="1" dirty="0" smtClean="0">
                <a:solidFill>
                  <a:srgbClr val="C00000"/>
                </a:solidFill>
              </a:rPr>
              <a:t>TRANSLACE</a:t>
            </a:r>
          </a:p>
          <a:p>
            <a:pPr algn="ctr"/>
            <a:r>
              <a:rPr lang="sk-SK" sz="4000" b="1" dirty="0" err="1" smtClean="0">
                <a:solidFill>
                  <a:schemeClr val="bg1"/>
                </a:solidFill>
              </a:rPr>
              <a:t>info</a:t>
            </a:r>
            <a:r>
              <a:rPr lang="sk-SK" sz="4000" b="1" dirty="0" smtClean="0">
                <a:solidFill>
                  <a:schemeClr val="bg1"/>
                </a:solidFill>
              </a:rPr>
              <a:t> z </a:t>
            </a:r>
            <a:r>
              <a:rPr lang="sk-SK" sz="4000" b="1" dirty="0" err="1" smtClean="0">
                <a:solidFill>
                  <a:schemeClr val="bg1"/>
                </a:solidFill>
              </a:rPr>
              <a:t>mRNA</a:t>
            </a:r>
            <a:r>
              <a:rPr lang="sk-SK" sz="4000" b="1" dirty="0" smtClean="0">
                <a:solidFill>
                  <a:schemeClr val="bg1"/>
                </a:solidFill>
              </a:rPr>
              <a:t>      </a:t>
            </a:r>
            <a:r>
              <a:rPr lang="sk-SK" sz="4000" b="1" dirty="0" err="1" smtClean="0">
                <a:solidFill>
                  <a:schemeClr val="bg1"/>
                </a:solidFill>
              </a:rPr>
              <a:t>protein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44008" y="3212976"/>
            <a:ext cx="367510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rabicPeriod"/>
            </a:pPr>
            <a:r>
              <a:rPr lang="sk-SK" sz="5000" b="1" dirty="0" err="1" smtClean="0">
                <a:solidFill>
                  <a:srgbClr val="FFC000"/>
                </a:solidFill>
              </a:rPr>
              <a:t>Iniciace</a:t>
            </a:r>
            <a:endParaRPr lang="sk-SK" sz="5000" b="1" dirty="0" smtClean="0">
              <a:solidFill>
                <a:srgbClr val="FFC000"/>
              </a:solidFill>
            </a:endParaRPr>
          </a:p>
          <a:p>
            <a:pPr marL="742950" indent="-742950">
              <a:buAutoNum type="arabicPeriod"/>
            </a:pPr>
            <a:r>
              <a:rPr lang="sk-SK" sz="5000" b="1" dirty="0" err="1" smtClean="0">
                <a:solidFill>
                  <a:srgbClr val="FFC000"/>
                </a:solidFill>
              </a:rPr>
              <a:t>Elongace</a:t>
            </a:r>
            <a:endParaRPr lang="sk-SK" sz="5000" b="1" dirty="0" smtClean="0">
              <a:solidFill>
                <a:srgbClr val="FFC000"/>
              </a:solidFill>
            </a:endParaRPr>
          </a:p>
          <a:p>
            <a:pPr marL="742950" indent="-742950">
              <a:buAutoNum type="arabicPeriod"/>
            </a:pPr>
            <a:r>
              <a:rPr lang="sk-SK" sz="5000" b="1" dirty="0" err="1" smtClean="0">
                <a:solidFill>
                  <a:srgbClr val="FFC000"/>
                </a:solidFill>
              </a:rPr>
              <a:t>Terminace</a:t>
            </a:r>
            <a:endParaRPr lang="sk-SK" sz="5000" b="1" dirty="0" smtClean="0">
              <a:solidFill>
                <a:srgbClr val="FFC000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6588224" y="21328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C0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616624"/>
          </a:xfrm>
        </p:spPr>
        <p:txBody>
          <a:bodyPr>
            <a:normAutofit/>
          </a:bodyPr>
          <a:lstStyle/>
          <a:p>
            <a:r>
              <a:rPr lang="cs-CZ" sz="7000" b="1" dirty="0" smtClean="0"/>
              <a:t>VIDEO</a:t>
            </a:r>
            <a:r>
              <a:rPr lang="cs-CZ" sz="3000" u="sng" dirty="0" smtClean="0">
                <a:hlinkClick r:id="rId2"/>
              </a:rPr>
              <a:t/>
            </a:r>
            <a:br>
              <a:rPr lang="cs-CZ" sz="3000" u="sng" dirty="0" smtClean="0">
                <a:hlinkClick r:id="rId2"/>
              </a:rPr>
            </a:br>
            <a:r>
              <a:rPr lang="cs-CZ" sz="2200" u="sng" dirty="0" smtClean="0">
                <a:hlinkClick r:id="rId3"/>
              </a:rPr>
              <a:t> </a:t>
            </a:r>
            <a:r>
              <a:rPr lang="cs-CZ" sz="2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http://vcell.ndsu.nodak.edu/animations/translation/movie-flash.htm</a:t>
            </a:r>
            <a:r>
              <a:rPr lang="cs-CZ" sz="2800" u="sng" dirty="0" smtClean="0"/>
              <a:t/>
            </a:r>
            <a:br>
              <a:rPr lang="cs-CZ" sz="2800" u="sng" dirty="0" smtClean="0"/>
            </a:br>
            <a:r>
              <a:rPr lang="cs-CZ" sz="2800" u="sng" dirty="0" smtClean="0"/>
              <a:t/>
            </a:r>
            <a:br>
              <a:rPr lang="cs-CZ" sz="2800" u="sng" dirty="0" smtClean="0"/>
            </a:br>
            <a:r>
              <a:rPr lang="cs-CZ" sz="7000" b="1" dirty="0" smtClean="0"/>
              <a:t>HRA</a:t>
            </a:r>
            <a:r>
              <a:rPr lang="cs-CZ" sz="2800" u="sng" dirty="0" smtClean="0"/>
              <a:t/>
            </a:r>
            <a:br>
              <a:rPr lang="cs-CZ" sz="2800" u="sng" dirty="0" smtClean="0"/>
            </a:br>
            <a:r>
              <a:rPr lang="cs-CZ" sz="22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http://learn.genetics.utah.edu/content/begin/dna/transcribe/</a:t>
            </a:r>
            <a:r>
              <a:rPr lang="sk-SK" sz="2800" u="sng" dirty="0" smtClean="0">
                <a:hlinkClick r:id="rId3"/>
              </a:rPr>
              <a:t/>
            </a:r>
            <a:br>
              <a:rPr lang="sk-SK" sz="2800" u="sng" dirty="0" smtClean="0">
                <a:hlinkClick r:id="rId3"/>
              </a:rPr>
            </a:br>
            <a:r>
              <a:rPr lang="sk-SK" sz="2800" u="sng" dirty="0" smtClean="0"/>
              <a:t/>
            </a:r>
            <a:br>
              <a:rPr lang="sk-SK" sz="2800" u="sng" dirty="0" smtClean="0"/>
            </a:br>
            <a:r>
              <a:rPr lang="sk-SK" sz="7000" b="1" dirty="0" smtClean="0"/>
              <a:t>OPAKOVÁNÍ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cs-CZ" sz="22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</a:t>
            </a:r>
            <a:r>
              <a:rPr lang="cs-CZ" sz="22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youtube.com</a:t>
            </a:r>
            <a:r>
              <a:rPr lang="cs-CZ" sz="22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cs-CZ" sz="22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watch</a:t>
            </a:r>
            <a:r>
              <a:rPr lang="cs-CZ" sz="22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?v=41_Ne5mS2ls</a:t>
            </a:r>
            <a:endParaRPr lang="sk-SK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st\Desktop\DHL_CHICKEN_OR_EG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139952" y="332656"/>
            <a:ext cx="21291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0" b="1" dirty="0" smtClean="0">
                <a:solidFill>
                  <a:srgbClr val="C00000"/>
                </a:solidFill>
              </a:rPr>
              <a:t>DNA</a:t>
            </a:r>
            <a:endParaRPr lang="sk-SK" sz="8000" b="1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228184" y="2924944"/>
            <a:ext cx="23844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spc="-150" dirty="0" err="1" smtClean="0">
                <a:solidFill>
                  <a:srgbClr val="C00000"/>
                </a:solidFill>
              </a:rPr>
              <a:t>Protein</a:t>
            </a:r>
            <a:endParaRPr lang="sk-SK" sz="6000" b="1" spc="-15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st\Desktop\low_quality_dna.gif"/>
          <p:cNvPicPr>
            <a:picLocks noChangeAspect="1" noChangeArrowheads="1"/>
          </p:cNvPicPr>
          <p:nvPr/>
        </p:nvPicPr>
        <p:blipFill>
          <a:blip r:embed="rId2" cstate="print"/>
          <a:srcRect l="1963" b="3509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79512" y="2492896"/>
            <a:ext cx="2954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0" b="1" dirty="0" smtClean="0"/>
              <a:t>10</a:t>
            </a:r>
            <a:r>
              <a:rPr lang="sk-SK" sz="8000" b="1" baseline="30000" dirty="0" smtClean="0"/>
              <a:t>18100</a:t>
            </a:r>
            <a:endParaRPr lang="sk-SK" sz="8000" b="1" baseline="30000" dirty="0"/>
          </a:p>
        </p:txBody>
      </p:sp>
      <p:sp>
        <p:nvSpPr>
          <p:cNvPr id="4" name="Obdélník 3"/>
          <p:cNvSpPr/>
          <p:nvPr/>
        </p:nvSpPr>
        <p:spPr>
          <a:xfrm>
            <a:off x="1294771" y="764704"/>
            <a:ext cx="26148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accent1">
                    <a:lumMod val="50000"/>
                  </a:schemeClr>
                </a:solidFill>
              </a:rPr>
              <a:t>30 000</a:t>
            </a:r>
          </a:p>
          <a:p>
            <a:pPr algn="ctr"/>
            <a:r>
              <a:rPr lang="sk-SK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4000" b="1" dirty="0" err="1" smtClean="0">
                <a:solidFill>
                  <a:schemeClr val="accent1">
                    <a:lumMod val="50000"/>
                  </a:schemeClr>
                </a:solidFill>
              </a:rPr>
              <a:t>nukleotidů</a:t>
            </a:r>
            <a:endParaRPr lang="sk-SK" sz="4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295488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b="1" dirty="0" smtClean="0">
                <a:solidFill>
                  <a:schemeClr val="bg1">
                    <a:lumMod val="95000"/>
                  </a:schemeClr>
                </a:solidFill>
              </a:rPr>
              <a:t>Čestný člověk by si měl přiznat, </a:t>
            </a:r>
          </a:p>
          <a:p>
            <a:pPr algn="ctr"/>
            <a:r>
              <a:rPr lang="cs-CZ" sz="3000" b="1" dirty="0" smtClean="0">
                <a:solidFill>
                  <a:schemeClr val="bg1">
                    <a:lumMod val="95000"/>
                  </a:schemeClr>
                </a:solidFill>
              </a:rPr>
              <a:t>že momentálně to vypadá, </a:t>
            </a:r>
          </a:p>
          <a:p>
            <a:pPr algn="ctr"/>
            <a:r>
              <a:rPr lang="cs-CZ" sz="3000" b="1" dirty="0" smtClean="0">
                <a:solidFill>
                  <a:schemeClr val="bg1">
                    <a:lumMod val="95000"/>
                  </a:schemeClr>
                </a:solidFill>
              </a:rPr>
              <a:t>jakoby původ života spočíval v zázraku, </a:t>
            </a:r>
          </a:p>
        </p:txBody>
      </p:sp>
      <p:pic>
        <p:nvPicPr>
          <p:cNvPr id="2050" name="Picture 2" descr="C:\Users\Test\Desktop\CUNI\Didaktika biochemie\zkouška\obr\FC.jpg"/>
          <p:cNvPicPr>
            <a:picLocks noChangeAspect="1" noChangeArrowheads="1"/>
          </p:cNvPicPr>
          <p:nvPr/>
        </p:nvPicPr>
        <p:blipFill>
          <a:blip r:embed="rId2" cstate="print">
            <a:grayscl/>
            <a:lum contrast="10000"/>
          </a:blip>
          <a:srcRect/>
          <a:stretch>
            <a:fillRect/>
          </a:stretch>
        </p:blipFill>
        <p:spPr bwMode="auto">
          <a:xfrm>
            <a:off x="2123728" y="1988840"/>
            <a:ext cx="5112568" cy="2556284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827584" y="5157192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3000" b="1" dirty="0" smtClean="0">
                <a:solidFill>
                  <a:schemeClr val="bg1">
                    <a:lumMod val="95000"/>
                  </a:schemeClr>
                </a:solidFill>
              </a:rPr>
              <a:t>protože na jeho uskutečnění </a:t>
            </a:r>
          </a:p>
          <a:p>
            <a:pPr lvl="0" algn="ctr"/>
            <a:r>
              <a:rPr lang="cs-CZ" sz="3000" b="1" dirty="0" smtClean="0">
                <a:solidFill>
                  <a:schemeClr val="bg1">
                    <a:lumMod val="95000"/>
                  </a:schemeClr>
                </a:solidFill>
              </a:rPr>
              <a:t>je potřeba souhra tolika podmínek.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6228184" y="4653136"/>
            <a:ext cx="1503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cs-CZ" sz="2000" b="1" dirty="0" err="1" smtClean="0">
                <a:solidFill>
                  <a:srgbClr val="C00000"/>
                </a:solidFill>
              </a:rPr>
              <a:t>Francis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 err="1" smtClean="0">
                <a:solidFill>
                  <a:srgbClr val="C00000"/>
                </a:solidFill>
              </a:rPr>
              <a:t>Crick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146</Words>
  <Application>Microsoft Office PowerPoint</Application>
  <PresentationFormat>Předvádění na obrazovce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TRANSKRIPCE</vt:lpstr>
      <vt:lpstr>Snímek 2</vt:lpstr>
      <vt:lpstr>VIDEO http://vcell.ndsu.nodak.edu/animations/transcription/movie-flash.htm</vt:lpstr>
      <vt:lpstr>Snímek 4</vt:lpstr>
      <vt:lpstr>Snímek 5</vt:lpstr>
      <vt:lpstr>VIDEO  http://vcell.ndsu.nodak.edu/animations/translation/movie-flash.htm  HRA http://learn.genetics.utah.edu/content/begin/dna/transcribe/  OPAKOVÁNÍ http://www.youtube.com/watch?v=41_Ne5mS2ls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TRANSKRIPCE</dc:title>
  <dc:creator>Arrhenius</dc:creator>
  <cp:lastModifiedBy>Dordovic</cp:lastModifiedBy>
  <cp:revision>8</cp:revision>
  <dcterms:created xsi:type="dcterms:W3CDTF">2011-12-30T15:06:34Z</dcterms:created>
  <dcterms:modified xsi:type="dcterms:W3CDTF">2012-01-09T18:26:58Z</dcterms:modified>
</cp:coreProperties>
</file>